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0" r:id="rId1"/>
  </p:sldMasterIdLst>
  <p:notesMasterIdLst>
    <p:notesMasterId r:id="rId7"/>
  </p:notesMasterIdLst>
  <p:handoutMasterIdLst>
    <p:handoutMasterId r:id="rId8"/>
  </p:handoutMasterIdLst>
  <p:sldIdLst>
    <p:sldId id="261" r:id="rId2"/>
    <p:sldId id="262" r:id="rId3"/>
    <p:sldId id="257" r:id="rId4"/>
    <p:sldId id="259" r:id="rId5"/>
    <p:sldId id="260" r:id="rId6"/>
  </p:sldIdLst>
  <p:sldSz cx="9144000" cy="6858000" type="screen4x3"/>
  <p:notesSz cx="6781800" cy="99187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8B2CC"/>
    <a:srgbClr val="FF6633"/>
    <a:srgbClr val="FF3399"/>
    <a:srgbClr val="003366"/>
    <a:srgbClr val="999999"/>
    <a:srgbClr val="0066CC"/>
    <a:srgbClr val="666666"/>
    <a:srgbClr val="33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848" y="-3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handoutMaster" Target="handoutMasters/handoutMaster1.xml"/><Relationship Id="rId9" Type="http://schemas.openxmlformats.org/officeDocument/2006/relationships/printerSettings" Target="printerSettings/printerSettings1.bin"/><Relationship Id="rId10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005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" pitchFamily="1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1750" y="0"/>
            <a:ext cx="294005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" pitchFamily="1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3400"/>
            <a:ext cx="294005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" pitchFamily="1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1750" y="9423400"/>
            <a:ext cx="294005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cs typeface="+mn-cs"/>
              </a:defRPr>
            </a:lvl1pPr>
          </a:lstStyle>
          <a:p>
            <a:pPr>
              <a:defRPr/>
            </a:pPr>
            <a:fld id="{C2783A49-079E-004A-8F38-5923BE6799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02475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005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" pitchFamily="1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1750" y="0"/>
            <a:ext cx="294005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" pitchFamily="1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1225" y="744538"/>
            <a:ext cx="4959350" cy="371951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4875" y="4711700"/>
            <a:ext cx="4972050" cy="4462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3400"/>
            <a:ext cx="294005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" pitchFamily="1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1750" y="9423400"/>
            <a:ext cx="294005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cs typeface="+mn-cs"/>
              </a:defRPr>
            </a:lvl1pPr>
          </a:lstStyle>
          <a:p>
            <a:pPr>
              <a:defRPr/>
            </a:pPr>
            <a:fld id="{142B97F6-0CB5-5646-B644-EAC94E753EB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945351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baseline="0">
                <a:solidFill>
                  <a:srgbClr val="000000"/>
                </a:solidFill>
                <a:latin typeface="Helvetica"/>
                <a:cs typeface="Lucida Sans Unicode" pitchFamily="34" charset="0"/>
              </a:defRPr>
            </a:lvl1pPr>
            <a:lvl2pPr>
              <a:defRPr baseline="0">
                <a:solidFill>
                  <a:srgbClr val="000000"/>
                </a:solidFill>
                <a:latin typeface="Helvetica"/>
                <a:cs typeface="Lucida Sans Unicode" pitchFamily="34" charset="0"/>
              </a:defRPr>
            </a:lvl2pPr>
            <a:lvl3pPr>
              <a:defRPr baseline="0">
                <a:solidFill>
                  <a:srgbClr val="000000"/>
                </a:solidFill>
                <a:latin typeface="Helvetica"/>
                <a:cs typeface="Lucida Sans Unicode" pitchFamily="34" charset="0"/>
              </a:defRPr>
            </a:lvl3pPr>
            <a:lvl4pPr>
              <a:defRPr baseline="0">
                <a:solidFill>
                  <a:srgbClr val="000000"/>
                </a:solidFill>
                <a:latin typeface="Helvetica"/>
                <a:cs typeface="Lucida Sans Unicode" pitchFamily="34" charset="0"/>
              </a:defRPr>
            </a:lvl4pPr>
            <a:lvl5pPr>
              <a:defRPr baseline="0">
                <a:solidFill>
                  <a:srgbClr val="000000"/>
                </a:solidFill>
                <a:latin typeface="Helvetica"/>
                <a:cs typeface="Lucida Sans Unicode" pitchFamily="34" charset="0"/>
              </a:defRPr>
            </a:lvl5pPr>
          </a:lstStyle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</a:t>
            </a:r>
          </a:p>
          <a:p>
            <a:pPr lvl="4"/>
            <a:r>
              <a:rPr lang="en-GB" dirty="0" smtClean="0"/>
              <a:t>Fifth level</a:t>
            </a:r>
            <a:endParaRPr lang="en-GB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</a:t>
            </a:r>
            <a:fld id="{EF73A0AE-4DDD-A14C-9D26-0C31A47573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50825" y="333375"/>
            <a:ext cx="8640763" cy="503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/>
              <a:t>Click to edit </a:t>
            </a:r>
            <a:r>
              <a:rPr lang="en-GB" dirty="0" smtClean="0"/>
              <a:t>Master </a:t>
            </a:r>
            <a:r>
              <a:rPr lang="en-GB" dirty="0"/>
              <a:t>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89259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50825" y="908720"/>
            <a:ext cx="8640763" cy="5471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sp>
        <p:nvSpPr>
          <p:cNvPr id="40964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07163" y="6553200"/>
            <a:ext cx="25146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solidFill>
                  <a:srgbClr val="999999"/>
                </a:solidFill>
                <a:latin typeface="Helvetica" charset="0"/>
                <a:cs typeface="+mn-cs"/>
              </a:defRPr>
            </a:lvl1pPr>
          </a:lstStyle>
          <a:p>
            <a:pPr>
              <a:defRPr/>
            </a:pPr>
            <a:r>
              <a:rPr lang="en-US"/>
              <a:t> </a:t>
            </a:r>
            <a:fld id="{FFB98DCE-5029-0A47-9895-99BD6332583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50825" y="333375"/>
            <a:ext cx="8640763" cy="503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/>
              <a:t>Click to edit </a:t>
            </a:r>
            <a:r>
              <a:rPr lang="en-GB" dirty="0" smtClean="0"/>
              <a:t>Master </a:t>
            </a:r>
            <a:r>
              <a:rPr lang="en-GB" dirty="0"/>
              <a:t>title style</a:t>
            </a:r>
            <a:endParaRPr lang="en-US" dirty="0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1" r:id="rId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600" b="1">
          <a:solidFill>
            <a:srgbClr val="FF6633"/>
          </a:solidFill>
          <a:latin typeface="Helvetica" charset="0"/>
          <a:ea typeface="ＭＳ Ｐゴシック" charset="0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FF6633"/>
          </a:solidFill>
          <a:latin typeface="Helvetica" charset="0"/>
          <a:ea typeface="ＭＳ Ｐゴシック" charset="0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FF6633"/>
          </a:solidFill>
          <a:latin typeface="Helvetica" charset="0"/>
          <a:ea typeface="ＭＳ Ｐゴシック" charset="0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FF6633"/>
          </a:solidFill>
          <a:latin typeface="Helvetica" charset="0"/>
          <a:ea typeface="ＭＳ Ｐゴシック" charset="0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FF6633"/>
          </a:solidFill>
          <a:latin typeface="Helvetica" charset="0"/>
          <a:ea typeface="ＭＳ Ｐゴシック" charset="0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rgbClr val="FF6633"/>
          </a:solidFill>
          <a:latin typeface="Arial Black" pitchFamily="1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rgbClr val="FF6633"/>
          </a:solidFill>
          <a:latin typeface="Arial Black" pitchFamily="1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rgbClr val="FF6633"/>
          </a:solidFill>
          <a:latin typeface="Arial Black" pitchFamily="1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rgbClr val="FF6633"/>
          </a:solidFill>
          <a:latin typeface="Arial Black" pitchFamily="1" charset="0"/>
        </a:defRPr>
      </a:lvl9pPr>
    </p:titleStyle>
    <p:bodyStyle>
      <a:lvl1pPr marL="342900" indent="-342900" algn="l" rtl="0" eaLnBrk="0" fontAlgn="base" hangingPunct="0">
        <a:spcBef>
          <a:spcPct val="75000"/>
        </a:spcBef>
        <a:spcAft>
          <a:spcPct val="0"/>
        </a:spcAft>
        <a:buClr>
          <a:srgbClr val="FF6633"/>
        </a:buClr>
        <a:buFont typeface="Times" charset="0"/>
        <a:buChar char="•"/>
        <a:defRPr sz="2600">
          <a:solidFill>
            <a:schemeClr val="bg1"/>
          </a:solidFill>
          <a:latin typeface="Helvetica" charset="0"/>
          <a:ea typeface="ＭＳ Ｐゴシック" charset="0"/>
          <a:cs typeface="ＭＳ Ｐゴシック" charset="0"/>
        </a:defRPr>
      </a:lvl1pPr>
      <a:lvl2pPr marL="742950" indent="-285750" algn="l" rtl="0" eaLnBrk="0" fontAlgn="base" hangingPunct="0">
        <a:spcBef>
          <a:spcPct val="25000"/>
        </a:spcBef>
        <a:spcAft>
          <a:spcPct val="0"/>
        </a:spcAft>
        <a:buClr>
          <a:srgbClr val="FF6633"/>
        </a:buClr>
        <a:buChar char="–"/>
        <a:defRPr sz="2200">
          <a:solidFill>
            <a:schemeClr val="bg1"/>
          </a:solidFill>
          <a:latin typeface="Helvetica" charset="0"/>
          <a:ea typeface="ＭＳ Ｐゴシック" charset="0"/>
        </a:defRPr>
      </a:lvl2pPr>
      <a:lvl3pPr marL="1143000" indent="-228600" algn="l" rtl="0" eaLnBrk="0" fontAlgn="base" hangingPunct="0">
        <a:spcBef>
          <a:spcPct val="25000"/>
        </a:spcBef>
        <a:spcAft>
          <a:spcPct val="0"/>
        </a:spcAft>
        <a:buClr>
          <a:srgbClr val="FF6633"/>
        </a:buClr>
        <a:buFont typeface="Wingdings" charset="0"/>
        <a:buChar char="ú"/>
        <a:defRPr sz="2200">
          <a:solidFill>
            <a:schemeClr val="bg1"/>
          </a:solidFill>
          <a:latin typeface="Helvetica" charset="0"/>
          <a:ea typeface="ＭＳ Ｐゴシック" charset="0"/>
        </a:defRPr>
      </a:lvl3pPr>
      <a:lvl4pPr marL="1600200" indent="-228600" algn="l" rtl="0" eaLnBrk="0" fontAlgn="base" hangingPunct="0">
        <a:spcBef>
          <a:spcPct val="25000"/>
        </a:spcBef>
        <a:spcAft>
          <a:spcPct val="0"/>
        </a:spcAft>
        <a:buClr>
          <a:srgbClr val="FF6633"/>
        </a:buClr>
        <a:buFont typeface="Wingdings" charset="0"/>
        <a:buChar char="Ø"/>
        <a:defRPr sz="2200">
          <a:solidFill>
            <a:schemeClr val="bg1"/>
          </a:solidFill>
          <a:latin typeface="Helvetica" charset="0"/>
          <a:ea typeface="ＭＳ Ｐゴシック" charset="0"/>
        </a:defRPr>
      </a:lvl4pPr>
      <a:lvl5pPr marL="2057400" indent="-228600" algn="l" rtl="0" eaLnBrk="0" fontAlgn="base" hangingPunct="0">
        <a:spcBef>
          <a:spcPct val="25000"/>
        </a:spcBef>
        <a:spcAft>
          <a:spcPct val="0"/>
        </a:spcAft>
        <a:buClr>
          <a:srgbClr val="FF6633"/>
        </a:buClr>
        <a:buChar char="»"/>
        <a:defRPr sz="2200">
          <a:solidFill>
            <a:schemeClr val="bg1"/>
          </a:solidFill>
          <a:latin typeface="Helvetica" charset="0"/>
          <a:ea typeface="ＭＳ Ｐゴシック" charset="0"/>
        </a:defRPr>
      </a:lvl5pPr>
      <a:lvl6pPr marL="2514600" indent="-228600" algn="l" rtl="0" fontAlgn="base">
        <a:spcBef>
          <a:spcPct val="25000"/>
        </a:spcBef>
        <a:spcAft>
          <a:spcPct val="0"/>
        </a:spcAft>
        <a:buClr>
          <a:srgbClr val="FF6633"/>
        </a:buClr>
        <a:buChar char="»"/>
        <a:defRPr sz="1600">
          <a:solidFill>
            <a:srgbClr val="98B2CC"/>
          </a:solidFill>
          <a:latin typeface="+mn-lt"/>
        </a:defRPr>
      </a:lvl6pPr>
      <a:lvl7pPr marL="2971800" indent="-228600" algn="l" rtl="0" fontAlgn="base">
        <a:spcBef>
          <a:spcPct val="25000"/>
        </a:spcBef>
        <a:spcAft>
          <a:spcPct val="0"/>
        </a:spcAft>
        <a:buClr>
          <a:srgbClr val="FF6633"/>
        </a:buClr>
        <a:buChar char="»"/>
        <a:defRPr sz="1600">
          <a:solidFill>
            <a:srgbClr val="98B2CC"/>
          </a:solidFill>
          <a:latin typeface="+mn-lt"/>
        </a:defRPr>
      </a:lvl7pPr>
      <a:lvl8pPr marL="3429000" indent="-228600" algn="l" rtl="0" fontAlgn="base">
        <a:spcBef>
          <a:spcPct val="25000"/>
        </a:spcBef>
        <a:spcAft>
          <a:spcPct val="0"/>
        </a:spcAft>
        <a:buClr>
          <a:srgbClr val="FF6633"/>
        </a:buClr>
        <a:buChar char="»"/>
        <a:defRPr sz="1600">
          <a:solidFill>
            <a:srgbClr val="98B2CC"/>
          </a:solidFill>
          <a:latin typeface="+mn-lt"/>
        </a:defRPr>
      </a:lvl8pPr>
      <a:lvl9pPr marL="3886200" indent="-228600" algn="l" rtl="0" fontAlgn="base">
        <a:spcBef>
          <a:spcPct val="25000"/>
        </a:spcBef>
        <a:spcAft>
          <a:spcPct val="0"/>
        </a:spcAft>
        <a:buClr>
          <a:srgbClr val="FF6633"/>
        </a:buClr>
        <a:buChar char="»"/>
        <a:defRPr sz="1600">
          <a:solidFill>
            <a:srgbClr val="98B2CC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50825" y="3861049"/>
            <a:ext cx="8640763" cy="2088232"/>
          </a:xfrm>
        </p:spPr>
        <p:txBody>
          <a:bodyPr/>
          <a:lstStyle/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Franck </a:t>
            </a:r>
            <a:r>
              <a:rPr lang="en-US" dirty="0" smtClean="0"/>
              <a:t>Latrémolière</a:t>
            </a:r>
          </a:p>
          <a:p>
            <a:pPr marL="0" indent="0" algn="ctr">
              <a:buNone/>
            </a:pPr>
            <a:r>
              <a:rPr lang="en-US" dirty="0" smtClean="0"/>
              <a:t>Friday </a:t>
            </a:r>
            <a:r>
              <a:rPr lang="en-US" dirty="0"/>
              <a:t>16 May 2014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 </a:t>
            </a:r>
            <a:fld id="{EF73A0AE-4DDD-A14C-9D26-0C31A4757367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51520" y="2636912"/>
            <a:ext cx="8640763" cy="1296144"/>
          </a:xfrm>
        </p:spPr>
        <p:txBody>
          <a:bodyPr/>
          <a:lstStyle/>
          <a:p>
            <a:pPr algn="ctr"/>
            <a:r>
              <a:rPr lang="en-US" dirty="0" smtClean="0"/>
              <a:t>Presentation to Ofgem’s</a:t>
            </a:r>
            <a:br>
              <a:rPr lang="en-US" dirty="0" smtClean="0"/>
            </a:br>
            <a:r>
              <a:rPr lang="en-US" dirty="0" err="1" smtClean="0"/>
              <a:t>licence</a:t>
            </a:r>
            <a:r>
              <a:rPr lang="en-US" dirty="0" smtClean="0"/>
              <a:t> </a:t>
            </a:r>
            <a:r>
              <a:rPr lang="en-US" dirty="0" smtClean="0"/>
              <a:t>exempt networks forum</a:t>
            </a:r>
            <a:endParaRPr lang="en-US" dirty="0"/>
          </a:p>
        </p:txBody>
      </p:sp>
      <p:pic>
        <p:nvPicPr>
          <p:cNvPr id="5" name="Picture 19" descr="WP3KZ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784" y="764704"/>
            <a:ext cx="3889248" cy="9363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504483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My focus is on </a:t>
            </a:r>
            <a:r>
              <a:rPr lang="en-US" dirty="0" smtClean="0"/>
              <a:t>third</a:t>
            </a:r>
            <a:r>
              <a:rPr lang="en-US" dirty="0" smtClean="0"/>
              <a:t>-party access on industrial </a:t>
            </a:r>
            <a:r>
              <a:rPr lang="en-US" dirty="0" smtClean="0"/>
              <a:t>networks that are Supplier-metered at the boundary</a:t>
            </a:r>
          </a:p>
          <a:p>
            <a:pPr lvl="1"/>
            <a:r>
              <a:rPr lang="en-US" dirty="0" smtClean="0"/>
              <a:t>Different problems from </a:t>
            </a:r>
            <a:r>
              <a:rPr lang="en-US" dirty="0" smtClean="0"/>
              <a:t>non-Supplier metered networks</a:t>
            </a:r>
          </a:p>
          <a:p>
            <a:r>
              <a:rPr lang="en-US" dirty="0" smtClean="0"/>
              <a:t>Some issues:</a:t>
            </a:r>
          </a:p>
          <a:p>
            <a:pPr lvl="1"/>
            <a:r>
              <a:rPr lang="en-US" dirty="0" smtClean="0"/>
              <a:t>Is there any role for DNOs in private Supplier-metere</a:t>
            </a:r>
            <a:r>
              <a:rPr lang="en-US" dirty="0" smtClean="0"/>
              <a:t>d </a:t>
            </a:r>
            <a:r>
              <a:rPr lang="en-US" dirty="0" smtClean="0"/>
              <a:t>networks </a:t>
            </a:r>
            <a:r>
              <a:rPr lang="en-US" dirty="0" smtClean="0"/>
              <a:t>beyond the </a:t>
            </a:r>
            <a:r>
              <a:rPr lang="en-US" dirty="0" smtClean="0"/>
              <a:t>boundary meter?</a:t>
            </a:r>
            <a:endParaRPr lang="en-US" dirty="0" smtClean="0"/>
          </a:p>
          <a:p>
            <a:pPr lvl="1"/>
            <a:r>
              <a:rPr lang="en-US" dirty="0" smtClean="0"/>
              <a:t>Why did DCP </a:t>
            </a:r>
            <a:r>
              <a:rPr lang="en-US" dirty="0" smtClean="0"/>
              <a:t>158 </a:t>
            </a:r>
            <a:r>
              <a:rPr lang="en-US" dirty="0" smtClean="0"/>
              <a:t>and DCP 158A fail? What are the alternatives?</a:t>
            </a:r>
          </a:p>
          <a:p>
            <a:pPr lvl="1"/>
            <a:r>
              <a:rPr lang="en-US" dirty="0" smtClean="0"/>
              <a:t>Using difference metering for supply competition: where </a:t>
            </a:r>
            <a:r>
              <a:rPr lang="en-US" dirty="0" smtClean="0"/>
              <a:t>can it work</a:t>
            </a:r>
            <a:r>
              <a:rPr lang="en-US" dirty="0" smtClean="0"/>
              <a:t>? Is it appropriate? Is it enough?</a:t>
            </a:r>
            <a:endParaRPr lang="en-US" dirty="0" smtClean="0"/>
          </a:p>
          <a:p>
            <a:pPr lvl="1"/>
            <a:r>
              <a:rPr lang="en-US" dirty="0" smtClean="0"/>
              <a:t>Is DCUSA </a:t>
            </a:r>
            <a:r>
              <a:rPr lang="en-US" dirty="0"/>
              <a:t>governance </a:t>
            </a:r>
            <a:r>
              <a:rPr lang="en-US" dirty="0" smtClean="0"/>
              <a:t>delivering what we need?</a:t>
            </a:r>
          </a:p>
          <a:p>
            <a:pPr lvl="1"/>
            <a:r>
              <a:rPr lang="en-US" dirty="0"/>
              <a:t>How can this forum help</a:t>
            </a:r>
            <a:r>
              <a:rPr lang="en-US" dirty="0" smtClean="0"/>
              <a:t>?</a:t>
            </a:r>
            <a:endParaRPr lang="en-US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 </a:t>
            </a:r>
            <a:fld id="{EF73A0AE-4DDD-A14C-9D26-0C31A4757367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this presentation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75497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Ofgem’s criticisms of DCP 158/158A (extracts):</a:t>
            </a:r>
          </a:p>
          <a:p>
            <a:pPr lvl="1"/>
            <a:r>
              <a:rPr lang="en-US" dirty="0" smtClean="0"/>
              <a:t>“</a:t>
            </a:r>
            <a:r>
              <a:rPr lang="en-US" dirty="0"/>
              <a:t>increase the scope for error and the administrative burden”</a:t>
            </a:r>
            <a:endParaRPr lang="en-US" dirty="0" smtClean="0"/>
          </a:p>
          <a:p>
            <a:pPr lvl="1"/>
            <a:r>
              <a:rPr lang="en-US" dirty="0" smtClean="0"/>
              <a:t>“increase </a:t>
            </a:r>
            <a:r>
              <a:rPr lang="en-US" dirty="0"/>
              <a:t>in the number of data sets and forms to be </a:t>
            </a:r>
            <a:r>
              <a:rPr lang="en-US" dirty="0" smtClean="0"/>
              <a:t>exchanged”</a:t>
            </a:r>
          </a:p>
          <a:p>
            <a:pPr lvl="1"/>
            <a:r>
              <a:rPr lang="en-US" dirty="0"/>
              <a:t>“concerned about introducing new </a:t>
            </a:r>
            <a:r>
              <a:rPr lang="en-US" dirty="0" smtClean="0"/>
              <a:t>obligations”</a:t>
            </a:r>
          </a:p>
          <a:p>
            <a:pPr lvl="1"/>
            <a:r>
              <a:rPr lang="en-US" dirty="0" smtClean="0"/>
              <a:t>“the </a:t>
            </a:r>
            <a:r>
              <a:rPr lang="en-US" dirty="0"/>
              <a:t>proposal will affect </a:t>
            </a:r>
            <a:r>
              <a:rPr lang="en-US" dirty="0" smtClean="0"/>
              <a:t>… caravan </a:t>
            </a:r>
            <a:r>
              <a:rPr lang="en-US" dirty="0"/>
              <a:t>sites and housing </a:t>
            </a:r>
            <a:r>
              <a:rPr lang="en-US" dirty="0" smtClean="0"/>
              <a:t>associations”</a:t>
            </a:r>
          </a:p>
          <a:p>
            <a:pPr lvl="1"/>
            <a:r>
              <a:rPr lang="en-US" dirty="0"/>
              <a:t>“We support the intention of DCP158 and DCP158A but </a:t>
            </a:r>
            <a:r>
              <a:rPr lang="en-US" dirty="0" smtClean="0"/>
              <a:t>… the main parties </a:t>
            </a:r>
            <a:r>
              <a:rPr lang="en-US" dirty="0"/>
              <a:t>affected </a:t>
            </a:r>
            <a:r>
              <a:rPr lang="en-US" dirty="0" smtClean="0"/>
              <a:t>[must be] involved …”</a:t>
            </a:r>
          </a:p>
          <a:p>
            <a:r>
              <a:rPr lang="en-US" dirty="0" smtClean="0"/>
              <a:t>No consultation, no visibility, no facts, no </a:t>
            </a:r>
            <a:r>
              <a:rPr lang="en-US" dirty="0" smtClean="0"/>
              <a:t>comment on the </a:t>
            </a:r>
            <a:r>
              <a:rPr lang="en-US" dirty="0" smtClean="0"/>
              <a:t>British Gas proposal or its limitations, no apparent awareness of 2012 ENA report, nothing on the impact of </a:t>
            </a:r>
            <a:r>
              <a:rPr lang="en-US" dirty="0" smtClean="0"/>
              <a:t>possible delays caused by rejection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51520" y="332656"/>
            <a:ext cx="8640000" cy="504056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Ofgem’s reasons for rejecting DCP 158/158A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 </a:t>
            </a:r>
            <a:fld id="{EF73A0AE-4DDD-A14C-9D26-0C31A4757367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14273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Proposal raised in British Gas response to a DCUSA consultation; mentioned in two supplier votes</a:t>
            </a:r>
          </a:p>
          <a:p>
            <a:r>
              <a:rPr lang="en-US" dirty="0" smtClean="0"/>
              <a:t>Each supplier pays separately for use of DNO network</a:t>
            </a:r>
          </a:p>
          <a:p>
            <a:pPr lvl="1"/>
            <a:r>
              <a:rPr lang="en-US" dirty="0" smtClean="0">
                <a:solidFill>
                  <a:srgbClr val="FF6633"/>
                </a:solidFill>
              </a:rPr>
              <a:t>But</a:t>
            </a:r>
            <a:r>
              <a:rPr lang="en-US" dirty="0" smtClean="0"/>
              <a:t> how would the capacity in the connection agreement for the site be allocated between the different MPANs?</a:t>
            </a:r>
          </a:p>
          <a:p>
            <a:pPr lvl="1"/>
            <a:r>
              <a:rPr lang="en-US" dirty="0">
                <a:solidFill>
                  <a:srgbClr val="FF6633"/>
                </a:solidFill>
              </a:rPr>
              <a:t>But</a:t>
            </a:r>
            <a:r>
              <a:rPr lang="en-US" dirty="0"/>
              <a:t> </a:t>
            </a:r>
            <a:r>
              <a:rPr lang="en-US" dirty="0" smtClean="0"/>
              <a:t>for EDCM sites, how could the sneaky charge </a:t>
            </a:r>
            <a:r>
              <a:rPr lang="en-US" dirty="0" smtClean="0"/>
              <a:t>levied for </a:t>
            </a:r>
            <a:r>
              <a:rPr lang="en-US" dirty="0" smtClean="0"/>
              <a:t>super-red consumption two years previously be allocated?</a:t>
            </a:r>
          </a:p>
          <a:p>
            <a:r>
              <a:rPr lang="en-US" dirty="0" smtClean="0"/>
              <a:t>The licensed DNO recovers private network use of system charges on behalf of the private network</a:t>
            </a:r>
          </a:p>
          <a:p>
            <a:pPr lvl="1"/>
            <a:r>
              <a:rPr lang="en-US" dirty="0" smtClean="0">
                <a:solidFill>
                  <a:srgbClr val="FF6633"/>
                </a:solidFill>
              </a:rPr>
              <a:t>But</a:t>
            </a:r>
            <a:r>
              <a:rPr lang="en-US" dirty="0" smtClean="0"/>
              <a:t> on what authority would the DNO levy these charges?</a:t>
            </a:r>
          </a:p>
          <a:p>
            <a:pPr lvl="1"/>
            <a:r>
              <a:rPr lang="en-US" dirty="0" smtClean="0">
                <a:solidFill>
                  <a:srgbClr val="FF6633"/>
                </a:solidFill>
              </a:rPr>
              <a:t>But</a:t>
            </a:r>
            <a:r>
              <a:rPr lang="en-US" dirty="0" smtClean="0"/>
              <a:t> on what authority would the private network be denied the opportunity to levy its own charges itself if it wishes to do so?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51520" y="332656"/>
            <a:ext cx="8640000" cy="504056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British Gas counter-proposal for </a:t>
            </a:r>
            <a:r>
              <a:rPr lang="en-US" dirty="0" err="1" smtClean="0"/>
              <a:t>DUoS</a:t>
            </a:r>
            <a:r>
              <a:rPr lang="en-US" dirty="0" smtClean="0"/>
              <a:t> billing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 </a:t>
            </a:r>
            <a:fld id="{EF73A0AE-4DDD-A14C-9D26-0C31A4757367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1962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Does this forum have the right focus?</a:t>
            </a:r>
          </a:p>
          <a:p>
            <a:pPr lvl="1"/>
            <a:r>
              <a:rPr lang="en-US" dirty="0" smtClean="0"/>
              <a:t>Risk of conflation of issues for non-Supplier metered (legal liabilities) and for Supplier-metered (third party access)</a:t>
            </a:r>
          </a:p>
          <a:p>
            <a:pPr lvl="1"/>
            <a:r>
              <a:rPr lang="en-US" dirty="0" smtClean="0"/>
              <a:t>Are we sure that all the other issues that might impair third-party access are being addressed elsewhere?</a:t>
            </a:r>
          </a:p>
          <a:p>
            <a:r>
              <a:rPr lang="en-US" dirty="0" smtClean="0"/>
              <a:t>It </a:t>
            </a:r>
            <a:r>
              <a:rPr lang="en-US" dirty="0"/>
              <a:t>would be nice if Ofgem’s decisions were adequately reasoned and based on disclosed and verifiable facts</a:t>
            </a:r>
          </a:p>
          <a:p>
            <a:pPr lvl="1"/>
            <a:r>
              <a:rPr lang="en-US" dirty="0"/>
              <a:t>Not just a one-off problem (see e.g. DCP 139)</a:t>
            </a:r>
          </a:p>
          <a:p>
            <a:r>
              <a:rPr lang="en-US" dirty="0" smtClean="0"/>
              <a:t>DCUSA </a:t>
            </a:r>
            <a:r>
              <a:rPr lang="en-US" dirty="0" smtClean="0"/>
              <a:t>is not just an industry contract any more; lack of openness is a roadblock to effective governance</a:t>
            </a:r>
          </a:p>
          <a:p>
            <a:pPr lvl="1"/>
            <a:r>
              <a:rPr lang="en-US" dirty="0" smtClean="0"/>
              <a:t>DCP “</a:t>
            </a:r>
            <a:r>
              <a:rPr lang="en-GB" dirty="0"/>
              <a:t>Enhance transparency of DCUSA change </a:t>
            </a:r>
            <a:r>
              <a:rPr lang="en-GB" dirty="0" smtClean="0"/>
              <a:t>management”</a:t>
            </a:r>
            <a:endParaRPr lang="en-US" dirty="0" smtClean="0"/>
          </a:p>
          <a:p>
            <a:pPr lvl="1"/>
            <a:r>
              <a:rPr lang="en-US" dirty="0" smtClean="0"/>
              <a:t>Will Ofgem enable consideration of this DCP</a:t>
            </a:r>
            <a:r>
              <a:rPr lang="en-US" dirty="0" smtClean="0"/>
              <a:t>?</a:t>
            </a:r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51520" y="332656"/>
            <a:ext cx="8640000" cy="504056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Possible elements of a way forward for this forum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 </a:t>
            </a:r>
            <a:fld id="{EF73A0AE-4DDD-A14C-9D26-0C31A4757367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664545"/>
      </p:ext>
    </p:extLst>
  </p:cSld>
  <p:clrMapOvr>
    <a:masterClrMapping/>
  </p:clrMapOvr>
</p:sld>
</file>

<file path=ppt/theme/theme1.xml><?xml version="1.0" encoding="utf-8"?>
<a:theme xmlns:a="http://schemas.openxmlformats.org/drawingml/2006/main" name="3 Slides">
  <a:themeElements>
    <a:clrScheme name="3 Slides 9">
      <a:dk1>
        <a:srgbClr val="336699"/>
      </a:dk1>
      <a:lt1>
        <a:srgbClr val="FFFFFF"/>
      </a:lt1>
      <a:dk2>
        <a:srgbClr val="000000"/>
      </a:dk2>
      <a:lt2>
        <a:srgbClr val="E3EBF1"/>
      </a:lt2>
      <a:accent1>
        <a:srgbClr val="003399"/>
      </a:accent1>
      <a:accent2>
        <a:srgbClr val="468A4B"/>
      </a:accent2>
      <a:accent3>
        <a:srgbClr val="AAAAAA"/>
      </a:accent3>
      <a:accent4>
        <a:srgbClr val="DADADA"/>
      </a:accent4>
      <a:accent5>
        <a:srgbClr val="AAADCA"/>
      </a:accent5>
      <a:accent6>
        <a:srgbClr val="3F7D43"/>
      </a:accent6>
      <a:hlink>
        <a:srgbClr val="66CCFF"/>
      </a:hlink>
      <a:folHlink>
        <a:srgbClr val="F0E500"/>
      </a:folHlink>
    </a:clrScheme>
    <a:fontScheme name="3 Slides">
      <a:majorFont>
        <a:latin typeface="Arial Black"/>
        <a:ea typeface=""/>
        <a:cs typeface=""/>
      </a:majorFont>
      <a:minorFont>
        <a:latin typeface="Gill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" charset="0"/>
          </a:defRPr>
        </a:defPPr>
      </a:lstStyle>
    </a:lnDef>
  </a:objectDefaults>
  <a:extraClrSchemeLst>
    <a:extraClrScheme>
      <a:clrScheme name="3 Slide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 Slides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 Slides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 Slides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 Slides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 Slides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 Slides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 Slides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 Slides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 Slides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 Slides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 Slides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8459</TotalTime>
  <Words>494</Words>
  <Application>Microsoft Macintosh PowerPoint</Application>
  <PresentationFormat>On-screen Show (4:3)</PresentationFormat>
  <Paragraphs>43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3 Slides</vt:lpstr>
      <vt:lpstr>Presentation to Ofgem’s licence exempt networks forum</vt:lpstr>
      <vt:lpstr>Why this presentation</vt:lpstr>
      <vt:lpstr>Ofgem’s reasons for rejecting DCP 158/158A</vt:lpstr>
      <vt:lpstr>British Gas counter-proposal for DUoS billing</vt:lpstr>
      <vt:lpstr>Possible elements of a way forward for this forum</vt:lpstr>
    </vt:vector>
  </TitlesOfParts>
  <Manager/>
  <Company>Reckon LLP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Slides</dc:title>
  <dc:subject/>
  <dc:creator>Franck Latrémolière</dc:creator>
  <cp:keywords/>
  <dc:description/>
  <cp:lastModifiedBy>Franck Latrémolière (Reckon)</cp:lastModifiedBy>
  <cp:revision>278</cp:revision>
  <cp:lastPrinted>2011-05-26T10:31:58Z</cp:lastPrinted>
  <dcterms:created xsi:type="dcterms:W3CDTF">2004-03-07T19:20:05Z</dcterms:created>
  <dcterms:modified xsi:type="dcterms:W3CDTF">2014-05-14T14:10:43Z</dcterms:modified>
  <cp:category/>
</cp:coreProperties>
</file>